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91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d3275c741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d3275c74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d3275c741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9d3275c74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d3275c741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d3275c74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9d3275c741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9d3275c74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9d3275c741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9d3275c74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9d3275c741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9d3275c74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9d3275c741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9d3275c74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9d3275c741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9d3275c74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9d3275c741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9d3275c74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d10939788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9d1093978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9d1093978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9d1093978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9d3275c74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9d3275c74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9d3275c74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9d3275c74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9d3275c74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9d3275c7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9d3275c74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9d3275c74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9d3275c74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9d3275c74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d3275c74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d3275c74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Clique Percolation &amp; Link Clustering</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Fatih Orhan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Complexity</a:t>
            </a:r>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Finding max. Cliques is an NP-Complete problem. </a:t>
            </a:r>
            <a:endParaRPr/>
          </a:p>
          <a:p>
            <a:pPr marL="457200" lvl="0" indent="-342900" algn="l" rtl="0">
              <a:spcBef>
                <a:spcPts val="0"/>
              </a:spcBef>
              <a:spcAft>
                <a:spcPts val="0"/>
              </a:spcAft>
              <a:buSzPts val="1800"/>
              <a:buChar char="●"/>
            </a:pPr>
            <a:r>
              <a:rPr lang="en"/>
              <a:t>CFinder, however, does not find the max cliques. Instead, it finds smaller cliques and finds communities by taking union. Hence, CFinder is a polynomial-time algorithm. </a:t>
            </a:r>
            <a:endParaRPr/>
          </a:p>
          <a:p>
            <a:pPr marL="457200" lvl="0" indent="-342900" algn="l" rtl="0">
              <a:spcBef>
                <a:spcPts val="0"/>
              </a:spcBef>
              <a:spcAft>
                <a:spcPts val="0"/>
              </a:spcAft>
              <a:buSzPts val="1800"/>
              <a:buChar char="●"/>
            </a:pPr>
            <a:r>
              <a:rPr lang="en"/>
              <a:t>If there are large cliques in the network, it is more efficient to identify all cliques using an exponential algorithm. Despite this high computational complexity, the algorithm is relatively fast, processing the mobile call network of 4 million mobile phone users in less then one day.</a:t>
            </a:r>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Link Clustering</a:t>
            </a:r>
            <a:endParaRPr/>
          </a:p>
        </p:txBody>
      </p:sp>
      <p:sp>
        <p:nvSpPr>
          <p:cNvPr id="121" name="Google Shape;12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Links are community-specific. For example, a link between two nodes may be indicating they belong to the same family. </a:t>
            </a:r>
            <a:endParaRPr/>
          </a:p>
          <a:p>
            <a:pPr marL="0" lvl="0" indent="0" algn="l" rtl="0">
              <a:spcBef>
                <a:spcPts val="1200"/>
              </a:spcBef>
              <a:spcAft>
                <a:spcPts val="1200"/>
              </a:spcAft>
              <a:buNone/>
            </a:pPr>
            <a:r>
              <a:rPr lang="en"/>
              <a:t>Leveraging this property of the links, link clustering algorithm finds the communities of a network.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Link Clustering</a:t>
            </a:r>
            <a:endParaRPr/>
          </a:p>
        </p:txBody>
      </p:sp>
      <p:sp>
        <p:nvSpPr>
          <p:cNvPr id="127" name="Google Shape;12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Similarity of links can be defined as follows.</a:t>
            </a:r>
            <a:endParaRPr/>
          </a:p>
          <a:p>
            <a:pPr marL="0" lvl="0" indent="0" algn="l" rtl="0">
              <a:spcBef>
                <a:spcPts val="1200"/>
              </a:spcBef>
              <a:spcAft>
                <a:spcPts val="1200"/>
              </a:spcAft>
              <a:buNone/>
            </a:pPr>
            <a:endParaRPr/>
          </a:p>
        </p:txBody>
      </p:sp>
      <p:pic>
        <p:nvPicPr>
          <p:cNvPr id="128" name="Google Shape;128;p24"/>
          <p:cNvPicPr preferRelativeResize="0"/>
          <p:nvPr/>
        </p:nvPicPr>
        <p:blipFill>
          <a:blip r:embed="rId3">
            <a:alphaModFix/>
          </a:blip>
          <a:stretch>
            <a:fillRect/>
          </a:stretch>
        </p:blipFill>
        <p:spPr>
          <a:xfrm>
            <a:off x="311688" y="1590675"/>
            <a:ext cx="3381375" cy="819150"/>
          </a:xfrm>
          <a:prstGeom prst="rect">
            <a:avLst/>
          </a:prstGeom>
          <a:noFill/>
          <a:ln>
            <a:noFill/>
          </a:ln>
        </p:spPr>
      </p:pic>
      <p:sp>
        <p:nvSpPr>
          <p:cNvPr id="129" name="Google Shape;129;p24"/>
          <p:cNvSpPr txBox="1"/>
          <p:nvPr/>
        </p:nvSpPr>
        <p:spPr>
          <a:xfrm>
            <a:off x="342025" y="2541450"/>
            <a:ext cx="8520600" cy="18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2"/>
                </a:solidFill>
              </a:rPr>
              <a:t>n_+(i) indicates the set of neighbors of node i. </a:t>
            </a:r>
            <a:endParaRPr sz="1800">
              <a:solidFill>
                <a:schemeClr val="lt2"/>
              </a:solidFill>
            </a:endParaRPr>
          </a:p>
        </p:txBody>
      </p:sp>
      <p:pic>
        <p:nvPicPr>
          <p:cNvPr id="130" name="Google Shape;130;p24"/>
          <p:cNvPicPr preferRelativeResize="0"/>
          <p:nvPr/>
        </p:nvPicPr>
        <p:blipFill>
          <a:blip r:embed="rId4">
            <a:alphaModFix/>
          </a:blip>
          <a:stretch>
            <a:fillRect/>
          </a:stretch>
        </p:blipFill>
        <p:spPr>
          <a:xfrm>
            <a:off x="2705975" y="3110753"/>
            <a:ext cx="6438025" cy="2032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6" name="Google Shape;13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7" name="Google Shape;137;p25"/>
          <p:cNvPicPr preferRelativeResize="0"/>
          <p:nvPr/>
        </p:nvPicPr>
        <p:blipFill>
          <a:blip r:embed="rId3">
            <a:alphaModFix/>
          </a:blip>
          <a:stretch>
            <a:fillRect/>
          </a:stretch>
        </p:blipFill>
        <p:spPr>
          <a:xfrm>
            <a:off x="346525" y="64925"/>
            <a:ext cx="8450950" cy="4902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Link Clustering</a:t>
            </a:r>
            <a:endParaRPr/>
          </a:p>
        </p:txBody>
      </p:sp>
      <p:sp>
        <p:nvSpPr>
          <p:cNvPr id="143" name="Google Shape;14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algorithm creates a similarity matrix of edges using a similarity function inspired by Ravasz Algorithm (e.g. average link count between 2 communities).</a:t>
            </a:r>
            <a:endParaRPr/>
          </a:p>
          <a:p>
            <a:pPr marL="0" lvl="0" indent="0" algn="l" rtl="0">
              <a:spcBef>
                <a:spcPts val="1200"/>
              </a:spcBef>
              <a:spcAft>
                <a:spcPts val="1200"/>
              </a:spcAft>
              <a:buNone/>
            </a:pPr>
            <a:r>
              <a:rPr lang="en"/>
              <a:t>We then apply hierarchical clustering to this matrix to extract the communities.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Link Clustering On Action</a:t>
            </a:r>
            <a:endParaRPr/>
          </a:p>
        </p:txBody>
      </p:sp>
      <p:sp>
        <p:nvSpPr>
          <p:cNvPr id="149" name="Google Shape;14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network of characters in Victor Hugo’s 1862 novel Les Miserables. Two characters are connected if they interact directly with each other in the story. The link colors indicate the clusters, light grey nodes corresponding to single-link clusters. Nodes that belong to multiple communities are shown as pie-charts, illustrating their membership in each community. Not surprisingly, the main character, Jean Valjean, has the most diverse community membership.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5" name="Google Shape;15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6" name="Google Shape;156;p28"/>
          <p:cNvPicPr preferRelativeResize="0"/>
          <p:nvPr/>
        </p:nvPicPr>
        <p:blipFill>
          <a:blip r:embed="rId3">
            <a:alphaModFix/>
          </a:blip>
          <a:stretch>
            <a:fillRect/>
          </a:stretch>
        </p:blipFill>
        <p:spPr>
          <a:xfrm>
            <a:off x="0" y="0"/>
            <a:ext cx="9200275"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Complexity &amp; Conclusion</a:t>
            </a:r>
            <a:endParaRPr/>
          </a:p>
        </p:txBody>
      </p:sp>
      <p:sp>
        <p:nvSpPr>
          <p:cNvPr id="162" name="Google Shape;16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Link clustering has quadratic complexity in terms of the number of nodes.</a:t>
            </a:r>
            <a:endParaRPr/>
          </a:p>
          <a:p>
            <a:pPr marL="0" lvl="0" indent="0" algn="l" rtl="0">
              <a:spcBef>
                <a:spcPts val="1200"/>
              </a:spcBef>
              <a:spcAft>
                <a:spcPts val="1200"/>
              </a:spcAft>
              <a:buNone/>
            </a:pPr>
            <a:r>
              <a:rPr lang="en"/>
              <a:t>We showed 2 algorithms for detecting overlapping communities. These algorithms’ main point is the hypothesis that nodes in a network oftentimes belong to different communities denoted by community-specific links.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168" name="Google Shape;16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Barabási Albert-László. Network Science. Cambridge University Press, 2016. </a:t>
            </a:r>
            <a:endParaRPr/>
          </a:p>
          <a:p>
            <a:pPr marL="0" lvl="0" indent="0" algn="l" rtl="0">
              <a:spcBef>
                <a:spcPts val="1200"/>
              </a:spcBef>
              <a:spcAft>
                <a:spcPts val="1200"/>
              </a:spcAft>
              <a:buNone/>
            </a:pPr>
            <a:r>
              <a:rPr lang="en"/>
              <a:t>G. Palla, A.-L. Barabási, and T. Vicsek. Quantifying social group evolution. Nature, 446:664-667, 2007.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Definitions Before The Problem</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Clique: A subgraph with every node connected to all other nodes. </a:t>
            </a:r>
            <a:endParaRPr/>
          </a:p>
          <a:p>
            <a:pPr marL="0" lvl="0" indent="0" algn="l" rtl="0">
              <a:spcBef>
                <a:spcPts val="1200"/>
              </a:spcBef>
              <a:spcAft>
                <a:spcPts val="0"/>
              </a:spcAft>
              <a:buNone/>
            </a:pPr>
            <a:r>
              <a:rPr lang="en"/>
              <a:t>Community: A group of nodes that have a higher likelihood of connecting to each other than to nodes from other communities. More formally, a subgraph with more in-degree than out-degree. </a:t>
            </a:r>
            <a:endParaRPr/>
          </a:p>
          <a:p>
            <a:pPr marL="0" lvl="0" indent="0" algn="l" rtl="0">
              <a:spcBef>
                <a:spcPts val="1200"/>
              </a:spcBef>
              <a:spcAft>
                <a:spcPts val="1200"/>
              </a:spcAft>
              <a:buNone/>
            </a:pPr>
            <a:endParaRPr/>
          </a:p>
        </p:txBody>
      </p:sp>
      <p:pic>
        <p:nvPicPr>
          <p:cNvPr id="62" name="Google Shape;62;p14"/>
          <p:cNvPicPr preferRelativeResize="0"/>
          <p:nvPr/>
        </p:nvPicPr>
        <p:blipFill>
          <a:blip r:embed="rId3">
            <a:alphaModFix/>
          </a:blip>
          <a:stretch>
            <a:fillRect/>
          </a:stretch>
        </p:blipFill>
        <p:spPr>
          <a:xfrm>
            <a:off x="5753276" y="2450525"/>
            <a:ext cx="3189225" cy="2692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Statement</a:t>
            </a:r>
            <a:endParaRPr/>
          </a:p>
        </p:txBody>
      </p:sp>
      <p:sp>
        <p:nvSpPr>
          <p:cNvPr id="68" name="Google Shape;68;p15"/>
          <p:cNvSpPr txBox="1">
            <a:spLocks noGrp="1"/>
          </p:cNvSpPr>
          <p:nvPr>
            <p:ph type="body" idx="1"/>
          </p:nvPr>
        </p:nvSpPr>
        <p:spPr>
          <a:xfrm>
            <a:off x="311700" y="1152475"/>
            <a:ext cx="40407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Given a large network, how can we efficiently find the overlapping communities? </a:t>
            </a:r>
            <a:endParaRPr/>
          </a:p>
          <a:p>
            <a:pPr marL="457200" lvl="0" indent="-342900" algn="l" rtl="0">
              <a:spcBef>
                <a:spcPts val="0"/>
              </a:spcBef>
              <a:spcAft>
                <a:spcPts val="0"/>
              </a:spcAft>
              <a:buSzPts val="1800"/>
              <a:buChar char="●"/>
            </a:pPr>
            <a:r>
              <a:rPr lang="en"/>
              <a:t>A community is a connected subgraph with semantic meaning (e.g. family, scientists, fishers).</a:t>
            </a:r>
            <a:endParaRPr/>
          </a:p>
          <a:p>
            <a:pPr marL="457200" lvl="0" indent="-342900" algn="l" rtl="0">
              <a:spcBef>
                <a:spcPts val="0"/>
              </a:spcBef>
              <a:spcAft>
                <a:spcPts val="0"/>
              </a:spcAft>
              <a:buSzPts val="1800"/>
              <a:buChar char="●"/>
            </a:pPr>
            <a:r>
              <a:rPr lang="en"/>
              <a:t>Nodes are oftentimes in multiple communities. For example a scientist also is in a family.</a:t>
            </a:r>
            <a:endParaRPr/>
          </a:p>
          <a:p>
            <a:pPr marL="0" lvl="0" indent="0" algn="l" rtl="0">
              <a:spcBef>
                <a:spcPts val="1200"/>
              </a:spcBef>
              <a:spcAft>
                <a:spcPts val="1200"/>
              </a:spcAft>
              <a:buNone/>
            </a:pPr>
            <a:endParaRPr/>
          </a:p>
        </p:txBody>
      </p:sp>
      <p:pic>
        <p:nvPicPr>
          <p:cNvPr id="69" name="Google Shape;69;p15"/>
          <p:cNvPicPr preferRelativeResize="0"/>
          <p:nvPr/>
        </p:nvPicPr>
        <p:blipFill rotWithShape="1">
          <a:blip r:embed="rId3">
            <a:alphaModFix/>
          </a:blip>
          <a:srcRect/>
          <a:stretch/>
        </p:blipFill>
        <p:spPr>
          <a:xfrm>
            <a:off x="4471226" y="1152475"/>
            <a:ext cx="4672775" cy="303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Clique Percolation Algorithm</a:t>
            </a: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If two k-cliques share k-1 nodes, they are called adjacent. </a:t>
            </a:r>
            <a:endParaRPr/>
          </a:p>
          <a:p>
            <a:pPr marL="457200" lvl="0" indent="-342900" algn="l" rtl="0">
              <a:spcBef>
                <a:spcPts val="0"/>
              </a:spcBef>
              <a:spcAft>
                <a:spcPts val="0"/>
              </a:spcAft>
              <a:buSzPts val="1800"/>
              <a:buChar char="●"/>
            </a:pPr>
            <a:r>
              <a:rPr lang="en"/>
              <a:t>A k-clique community is the largest connected subgraph obtained by the union of all adjacent k-cliques</a:t>
            </a:r>
            <a:endParaRPr/>
          </a:p>
          <a:p>
            <a:pPr marL="457200" lvl="0" indent="-342900" algn="l" rtl="0">
              <a:spcBef>
                <a:spcPts val="0"/>
              </a:spcBef>
              <a:spcAft>
                <a:spcPts val="0"/>
              </a:spcAft>
              <a:buSzPts val="1800"/>
              <a:buChar char="●"/>
            </a:pPr>
            <a:r>
              <a:rPr lang="en"/>
              <a:t>k-cliques that can not be reached from a particular k-clique belong to other k-clique communities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2" name="Google Shape;82;p17"/>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The Odds? </a:t>
            </a:r>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 should also consider whether it’s possible for the communities found to have no meaning and they emerged coincidentally. Below is the threshold to decide the randomness.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Subcritical Communities: p &lt; p_c(k)</a:t>
            </a:r>
            <a:endParaRPr/>
          </a:p>
          <a:p>
            <a:pPr marL="457200" lvl="0" indent="-342900" algn="l" rtl="0">
              <a:spcBef>
                <a:spcPts val="0"/>
              </a:spcBef>
              <a:spcAft>
                <a:spcPts val="0"/>
              </a:spcAft>
              <a:buSzPts val="1800"/>
              <a:buChar char="●"/>
            </a:pPr>
            <a:r>
              <a:rPr lang="en"/>
              <a:t>Supercritical Communities: p &gt; p_c(k)</a:t>
            </a:r>
            <a:endParaRPr/>
          </a:p>
          <a:p>
            <a:pPr marL="0" lvl="0" indent="0" algn="l" rtl="0">
              <a:spcBef>
                <a:spcPts val="1200"/>
              </a:spcBef>
              <a:spcAft>
                <a:spcPts val="1200"/>
              </a:spcAft>
              <a:buNone/>
            </a:pPr>
            <a:endParaRPr/>
          </a:p>
        </p:txBody>
      </p:sp>
      <p:pic>
        <p:nvPicPr>
          <p:cNvPr id="89" name="Google Shape;89;p18"/>
          <p:cNvPicPr preferRelativeResize="0"/>
          <p:nvPr/>
        </p:nvPicPr>
        <p:blipFill>
          <a:blip r:embed="rId3">
            <a:alphaModFix/>
          </a:blip>
          <a:stretch>
            <a:fillRect/>
          </a:stretch>
        </p:blipFill>
        <p:spPr>
          <a:xfrm>
            <a:off x="4740829" y="2046000"/>
            <a:ext cx="3264525" cy="105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5" name="Google Shape;95;p19"/>
          <p:cNvSpPr txBox="1">
            <a:spLocks noGrp="1"/>
          </p:cNvSpPr>
          <p:nvPr>
            <p:ph type="body" idx="1"/>
          </p:nvPr>
        </p:nvSpPr>
        <p:spPr>
          <a:xfrm>
            <a:off x="4472425" y="1152475"/>
            <a:ext cx="435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Network to the left is randomly created with p = 0.13. 3-clique threshold is 0.16. Therefore, we don’t observe big communities. </a:t>
            </a:r>
            <a:endParaRPr/>
          </a:p>
        </p:txBody>
      </p:sp>
      <p:pic>
        <p:nvPicPr>
          <p:cNvPr id="96" name="Google Shape;96;p19"/>
          <p:cNvPicPr preferRelativeResize="0"/>
          <p:nvPr/>
        </p:nvPicPr>
        <p:blipFill>
          <a:blip r:embed="rId3">
            <a:alphaModFix/>
          </a:blip>
          <a:stretch>
            <a:fillRect/>
          </a:stretch>
        </p:blipFill>
        <p:spPr>
          <a:xfrm>
            <a:off x="311700" y="690563"/>
            <a:ext cx="3921550" cy="3762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2" name="Google Shape;102;p20"/>
          <p:cNvSpPr txBox="1">
            <a:spLocks noGrp="1"/>
          </p:cNvSpPr>
          <p:nvPr>
            <p:ph type="body" idx="1"/>
          </p:nvPr>
        </p:nvSpPr>
        <p:spPr>
          <a:xfrm>
            <a:off x="45720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This network has p = 0.22 &gt; 0.16. Therefore, we observe big communities created by 3-cliques randomly.</a:t>
            </a:r>
            <a:endParaRPr/>
          </a:p>
        </p:txBody>
      </p:sp>
      <p:pic>
        <p:nvPicPr>
          <p:cNvPr id="103" name="Google Shape;103;p20"/>
          <p:cNvPicPr preferRelativeResize="0"/>
          <p:nvPr/>
        </p:nvPicPr>
        <p:blipFill>
          <a:blip r:embed="rId3">
            <a:alphaModFix/>
          </a:blip>
          <a:stretch>
            <a:fillRect/>
          </a:stretch>
        </p:blipFill>
        <p:spPr>
          <a:xfrm>
            <a:off x="1" y="411313"/>
            <a:ext cx="4342549" cy="4320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k-clique communities naturally emerge in sufficiently dense networks. Consequently, to interpret the overlapping community structure of a network, we must compare it to the community structure obtained for the degree-randomized version of the original network.</a:t>
            </a: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666</Words>
  <Application>Microsoft Office PowerPoint</Application>
  <PresentationFormat>On-screen Show (16:9)</PresentationFormat>
  <Paragraphs>43</Paragraphs>
  <Slides>18</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Simple Dark</vt:lpstr>
      <vt:lpstr>Clique Percolation &amp; Link Clustering</vt:lpstr>
      <vt:lpstr>Definitions Before The Problem</vt:lpstr>
      <vt:lpstr>Problem Statement</vt:lpstr>
      <vt:lpstr>Clique Percolation Algorithm</vt:lpstr>
      <vt:lpstr>PowerPoint Presentation</vt:lpstr>
      <vt:lpstr>What Are The Odds? </vt:lpstr>
      <vt:lpstr>PowerPoint Presentation</vt:lpstr>
      <vt:lpstr>PowerPoint Presentation</vt:lpstr>
      <vt:lpstr>PowerPoint Presentation</vt:lpstr>
      <vt:lpstr>Complexity</vt:lpstr>
      <vt:lpstr>Link Clustering</vt:lpstr>
      <vt:lpstr>Link Clustering</vt:lpstr>
      <vt:lpstr>PowerPoint Presentation</vt:lpstr>
      <vt:lpstr>Link Clustering</vt:lpstr>
      <vt:lpstr>Link Clustering On Action</vt:lpstr>
      <vt:lpstr>PowerPoint Presentation</vt:lpstr>
      <vt:lpstr>Complexity &amp; 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 Percolation &amp; Link Clustering</dc:title>
  <dc:creator>Szymanski, Bolek</dc:creator>
  <cp:lastModifiedBy>Szymanski, Bolek</cp:lastModifiedBy>
  <cp:revision>1</cp:revision>
  <dcterms:modified xsi:type="dcterms:W3CDTF">2023-11-20T13:00:48Z</dcterms:modified>
</cp:coreProperties>
</file>